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THE lunch which matters</a:t>
            </a:r>
          </a:p>
        </p:txBody>
      </p:sp>
      <p:pic>
        <p:nvPicPr>
          <p:cNvPr id="159" name="wasted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53032" y="3273149"/>
            <a:ext cx="12098914" cy="27863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937" y="3516606"/>
            <a:ext cx="5984726" cy="34217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9729" y="2888932"/>
            <a:ext cx="5984725" cy="46771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63" name="Shape 163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There is a Problem!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1"/>
      <p:bldP build="whole" bldLvl="1" animBg="1" rev="0" advAuto="0" spid="16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xfrm>
            <a:off x="679450" y="3086099"/>
            <a:ext cx="4889501" cy="3581401"/>
          </a:xfrm>
          <a:prstGeom prst="rect">
            <a:avLst/>
          </a:prstGeom>
        </p:spPr>
        <p:txBody>
          <a:bodyPr/>
          <a:lstStyle>
            <a:lvl1pPr defTabSz="374904">
              <a:defRPr spc="98" sz="4920"/>
            </a:lvl1pPr>
          </a:lstStyle>
          <a:p>
            <a:pPr/>
            <a:r>
              <a:t>oVER 200kg of food is wasted every TWO WeekS!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5799869" y="2546203"/>
            <a:ext cx="6662862" cy="4813594"/>
            <a:chOff x="0" y="0"/>
            <a:chExt cx="6662861" cy="4813592"/>
          </a:xfrm>
        </p:grpSpPr>
        <p:pic>
          <p:nvPicPr>
            <p:cNvPr id="1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408862" cy="44833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662862" cy="481359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xfrm>
            <a:off x="679450" y="3086100"/>
            <a:ext cx="4889500" cy="3581400"/>
          </a:xfrm>
          <a:prstGeom prst="rect">
            <a:avLst/>
          </a:prstGeom>
        </p:spPr>
        <p:txBody>
          <a:bodyPr/>
          <a:lstStyle>
            <a:lvl1pPr algn="r" defTabSz="374904">
              <a:defRPr spc="98" sz="4920"/>
            </a:lvl1pPr>
          </a:lstStyle>
          <a:p>
            <a:pPr/>
            <a:r>
              <a:t>how to motivate people to reduce waste? </a:t>
            </a:r>
          </a:p>
        </p:txBody>
      </p:sp>
      <p:grpSp>
        <p:nvGrpSpPr>
          <p:cNvPr id="173" name="Group 173"/>
          <p:cNvGrpSpPr/>
          <p:nvPr/>
        </p:nvGrpSpPr>
        <p:grpSpPr>
          <a:xfrm>
            <a:off x="6412341" y="1109349"/>
            <a:ext cx="5827343" cy="8213784"/>
            <a:chOff x="0" y="0"/>
            <a:chExt cx="5827342" cy="8213783"/>
          </a:xfrm>
        </p:grpSpPr>
        <p:pic>
          <p:nvPicPr>
            <p:cNvPr id="172" name="Motivation_V1_0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573343" cy="78835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1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827343" cy="82137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121400" y="2273289"/>
            <a:ext cx="6045200" cy="6670173"/>
          </a:xfrm>
          <a:prstGeom prst="rect">
            <a:avLst/>
          </a:prstGeom>
          <a:ln w="9525">
            <a:round/>
          </a:ln>
          <a:effectLst/>
        </p:spPr>
      </p:pic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Solution</a:t>
            </a:r>
          </a:p>
        </p:txBody>
      </p:sp>
      <p:sp>
        <p:nvSpPr>
          <p:cNvPr id="177" name="Shape 17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1052285" indent="-1052285">
              <a:buClrTx/>
              <a:buSzPct val="100000"/>
              <a:buAutoNum type="arabicPeriod" startAt="1"/>
              <a:defRPr spc="84" sz="4200"/>
            </a:pPr>
            <a:r>
              <a:t>Extend Smartmeal</a:t>
            </a:r>
          </a:p>
          <a:p>
            <a:pPr marL="1052285" indent="-1052285">
              <a:buClrTx/>
              <a:buSzPct val="100000"/>
              <a:buAutoNum type="arabicPeriod" startAt="1"/>
              <a:defRPr spc="84" sz="4200"/>
            </a:pPr>
            <a:r>
              <a:t>Gamify experience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15064174_1545390635477945_183964600_o (1)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8921" r="0" b="1892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Extend Smartmeal</a:t>
            </a:r>
          </a:p>
        </p:txBody>
      </p:sp>
      <p:sp>
        <p:nvSpPr>
          <p:cNvPr id="181" name="Shape 18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>
              <a:spcBef>
                <a:spcPts val="3400"/>
              </a:spcBef>
              <a:buClrTx/>
              <a:buSzPct val="100000"/>
              <a:buAutoNum type="arabicPeriod" startAt="1"/>
              <a:defRPr spc="56" sz="2800"/>
            </a:pPr>
            <a:r>
              <a:t>Weight the waste of each portion</a:t>
            </a:r>
          </a:p>
          <a:p>
            <a:pPr marL="508000" indent="-508000">
              <a:spcBef>
                <a:spcPts val="3400"/>
              </a:spcBef>
              <a:buClrTx/>
              <a:buSzPct val="100000"/>
              <a:buAutoNum type="arabicPeriod" startAt="1"/>
              <a:defRPr spc="56" sz="2800"/>
            </a:pPr>
            <a:r>
              <a:t>Calculate users average portion</a:t>
            </a:r>
          </a:p>
          <a:p>
            <a:pPr marL="508000" indent="-508000">
              <a:spcBef>
                <a:spcPts val="3400"/>
              </a:spcBef>
              <a:buClrTx/>
              <a:buSzPct val="100000"/>
              <a:buAutoNum type="arabicPeriod" startAt="1"/>
              <a:defRPr spc="56" sz="2800"/>
            </a:pPr>
            <a:r>
              <a:t>Alert when exceeding standard portion size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achie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7010" y="1464511"/>
            <a:ext cx="5731480" cy="38422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4" name="badges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7010" y="5437735"/>
            <a:ext cx="5731480" cy="38422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5" name="rank_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357" y="5497529"/>
            <a:ext cx="5553086" cy="37226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86" name="Shape 186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Gamify</a:t>
            </a:r>
          </a:p>
        </p:txBody>
      </p:sp>
      <p:sp>
        <p:nvSpPr>
          <p:cNvPr id="187" name="Shape 187"/>
          <p:cNvSpPr/>
          <p:nvPr>
            <p:ph type="body" sz="quarter" idx="4294967295"/>
          </p:nvPr>
        </p:nvSpPr>
        <p:spPr>
          <a:xfrm>
            <a:off x="772717" y="1524305"/>
            <a:ext cx="5236366" cy="3722625"/>
          </a:xfrm>
          <a:prstGeom prst="rect">
            <a:avLst/>
          </a:prstGeom>
        </p:spPr>
        <p:txBody>
          <a:bodyPr anchor="ctr"/>
          <a:lstStyle/>
          <a:p>
            <a:pPr marL="308609" indent="-308609" defTabSz="370331">
              <a:spcBef>
                <a:spcPts val="2700"/>
              </a:spcBef>
              <a:defRPr spc="58" sz="2916"/>
            </a:pPr>
            <a:r>
              <a:t>Earn points by producing minimal waste and calories</a:t>
            </a:r>
          </a:p>
          <a:p>
            <a:pPr marL="308609" indent="-308609" defTabSz="370331">
              <a:spcBef>
                <a:spcPts val="2700"/>
              </a:spcBef>
              <a:defRPr spc="58" sz="2916"/>
            </a:pPr>
            <a:r>
              <a:t>Redeem points for rewards</a:t>
            </a:r>
          </a:p>
          <a:p>
            <a:pPr marL="308609" indent="-308609" defTabSz="370331">
              <a:spcBef>
                <a:spcPts val="2700"/>
              </a:spcBef>
              <a:defRPr spc="58" sz="2916"/>
            </a:pPr>
            <a:r>
              <a:t>Compete with others </a:t>
            </a:r>
          </a:p>
          <a:p>
            <a:pPr marL="308609" indent="-308609" defTabSz="370331">
              <a:spcBef>
                <a:spcPts val="2700"/>
              </a:spcBef>
              <a:defRPr spc="58" sz="2916"/>
            </a:pPr>
            <a:r>
              <a:t>View your eating history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Demo</a:t>
            </a:r>
          </a:p>
        </p:txBody>
      </p:sp>
      <p:pic>
        <p:nvPicPr>
          <p:cNvPr id="190" name="im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1799" y="770720"/>
            <a:ext cx="4705066" cy="83645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Be Responsible GET Wasted</a:t>
            </a:r>
          </a:p>
        </p:txBody>
      </p:sp>
      <p:grpSp>
        <p:nvGrpSpPr>
          <p:cNvPr id="195" name="Group 195"/>
          <p:cNvGrpSpPr/>
          <p:nvPr/>
        </p:nvGrpSpPr>
        <p:grpSpPr>
          <a:xfrm>
            <a:off x="772187" y="5192520"/>
            <a:ext cx="5542226" cy="2106854"/>
            <a:chOff x="0" y="0"/>
            <a:chExt cx="5542224" cy="2106852"/>
          </a:xfrm>
        </p:grpSpPr>
        <p:pic>
          <p:nvPicPr>
            <p:cNvPr id="194" name="appstor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288225" cy="177665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42225" cy="2106853"/>
            </a:xfrm>
            <a:prstGeom prst="rect">
              <a:avLst/>
            </a:prstGeom>
            <a:effectLst/>
          </p:spPr>
        </p:pic>
      </p:grpSp>
      <p:grpSp>
        <p:nvGrpSpPr>
          <p:cNvPr id="198" name="Group 198"/>
          <p:cNvGrpSpPr/>
          <p:nvPr/>
        </p:nvGrpSpPr>
        <p:grpSpPr>
          <a:xfrm>
            <a:off x="6632293" y="5193622"/>
            <a:ext cx="5658414" cy="2104650"/>
            <a:chOff x="0" y="0"/>
            <a:chExt cx="5658413" cy="2104649"/>
          </a:xfrm>
        </p:grpSpPr>
        <p:pic>
          <p:nvPicPr>
            <p:cNvPr id="197" name="play-store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5404414" cy="17744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6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658414" cy="2104650"/>
            </a:xfrm>
            <a:prstGeom prst="rect">
              <a:avLst/>
            </a:prstGeom>
            <a:effectLst/>
          </p:spPr>
        </p:pic>
      </p:grpSp>
      <p:pic>
        <p:nvPicPr>
          <p:cNvPr id="199" name="waste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8071" y="1668460"/>
            <a:ext cx="10928658" cy="2516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